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79" r:id="rId4"/>
    <p:sldId id="283" r:id="rId5"/>
    <p:sldId id="258" r:id="rId6"/>
    <p:sldId id="285" r:id="rId7"/>
    <p:sldId id="261" r:id="rId8"/>
    <p:sldId id="262" r:id="rId9"/>
    <p:sldId id="267" r:id="rId10"/>
    <p:sldId id="268" r:id="rId11"/>
    <p:sldId id="269" r:id="rId12"/>
    <p:sldId id="275" r:id="rId13"/>
    <p:sldId id="276" r:id="rId14"/>
    <p:sldId id="266" r:id="rId15"/>
    <p:sldId id="264" r:id="rId16"/>
    <p:sldId id="263" r:id="rId17"/>
    <p:sldId id="270" r:id="rId18"/>
    <p:sldId id="271" r:id="rId19"/>
    <p:sldId id="272" r:id="rId20"/>
    <p:sldId id="273" r:id="rId21"/>
    <p:sldId id="265" r:id="rId22"/>
    <p:sldId id="280" r:id="rId23"/>
    <p:sldId id="282" r:id="rId24"/>
    <p:sldId id="284" r:id="rId25"/>
    <p:sldId id="274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9D8DF1-4467-785C-9732-24C8134EEA5C}" v="1823" dt="2024-01-17T20:36:39.554"/>
    <p1510:client id="{D1C43DDD-BB7F-BBD1-62E5-589EC4D3BF78}" v="266" dt="2024-01-19T14:46:45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84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4AD392-5A0C-4990-B517-70576EE9345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DCDE071-4AF7-4FBB-BDCC-16B38DF980F7}">
      <dgm:prSet/>
      <dgm:spPr/>
      <dgm:t>
        <a:bodyPr/>
        <a:lstStyle/>
        <a:p>
          <a:r>
            <a:rPr lang="en-US"/>
            <a:t>You may have some statistical questions that are beyond the scope of me</a:t>
          </a:r>
        </a:p>
      </dgm:t>
    </dgm:pt>
    <dgm:pt modelId="{D95267F3-3522-4050-9C71-37666F31B4ED}" type="parTrans" cxnId="{D17560DC-7139-4B07-B02E-6C106C34D545}">
      <dgm:prSet/>
      <dgm:spPr/>
      <dgm:t>
        <a:bodyPr/>
        <a:lstStyle/>
        <a:p>
          <a:endParaRPr lang="en-US"/>
        </a:p>
      </dgm:t>
    </dgm:pt>
    <dgm:pt modelId="{8C80F644-7420-44B0-A2A4-29AD2F7D7BCE}" type="sibTrans" cxnId="{D17560DC-7139-4B07-B02E-6C106C34D545}">
      <dgm:prSet/>
      <dgm:spPr/>
      <dgm:t>
        <a:bodyPr/>
        <a:lstStyle/>
        <a:p>
          <a:endParaRPr lang="en-US"/>
        </a:p>
      </dgm:t>
    </dgm:pt>
    <dgm:pt modelId="{5CE93130-D296-47B1-8F54-BD11BACF00CF}">
      <dgm:prSet/>
      <dgm:spPr/>
      <dgm:t>
        <a:bodyPr/>
        <a:lstStyle/>
        <a:p>
          <a:r>
            <a:rPr lang="en-US"/>
            <a:t>I am not a statistician </a:t>
          </a:r>
        </a:p>
      </dgm:t>
    </dgm:pt>
    <dgm:pt modelId="{DC9B1127-87B9-4296-8CFF-67B15D35F290}" type="parTrans" cxnId="{A5EEDE2B-635A-433D-910D-BE657297DF48}">
      <dgm:prSet/>
      <dgm:spPr/>
      <dgm:t>
        <a:bodyPr/>
        <a:lstStyle/>
        <a:p>
          <a:endParaRPr lang="en-US"/>
        </a:p>
      </dgm:t>
    </dgm:pt>
    <dgm:pt modelId="{C54C40D4-AAA2-421C-A346-B1D4784C93FD}" type="sibTrans" cxnId="{A5EEDE2B-635A-433D-910D-BE657297DF48}">
      <dgm:prSet/>
      <dgm:spPr/>
      <dgm:t>
        <a:bodyPr/>
        <a:lstStyle/>
        <a:p>
          <a:endParaRPr lang="en-US"/>
        </a:p>
      </dgm:t>
    </dgm:pt>
    <dgm:pt modelId="{B94358CB-7203-41E5-80C4-30CD58A0A95B}">
      <dgm:prSet/>
      <dgm:spPr/>
      <dgm:t>
        <a:bodyPr/>
        <a:lstStyle/>
        <a:p>
          <a:r>
            <a:rPr lang="en-US"/>
            <a:t>I am doing my best</a:t>
          </a:r>
        </a:p>
      </dgm:t>
    </dgm:pt>
    <dgm:pt modelId="{9514CA48-DE1C-42E2-B150-3EE05DA875EE}" type="parTrans" cxnId="{90DF0026-C8A0-4228-A640-7B8B8224AB8A}">
      <dgm:prSet/>
      <dgm:spPr/>
      <dgm:t>
        <a:bodyPr/>
        <a:lstStyle/>
        <a:p>
          <a:endParaRPr lang="en-US"/>
        </a:p>
      </dgm:t>
    </dgm:pt>
    <dgm:pt modelId="{BFE0B23F-9E48-48F8-8F73-333B5347D84F}" type="sibTrans" cxnId="{90DF0026-C8A0-4228-A640-7B8B8224AB8A}">
      <dgm:prSet/>
      <dgm:spPr/>
      <dgm:t>
        <a:bodyPr/>
        <a:lstStyle/>
        <a:p>
          <a:endParaRPr lang="en-US"/>
        </a:p>
      </dgm:t>
    </dgm:pt>
    <dgm:pt modelId="{0EDD89CB-8AB7-46A8-8788-1D7DBA907823}" type="pres">
      <dgm:prSet presAssocID="{644AD392-5A0C-4990-B517-70576EE93454}" presName="root" presStyleCnt="0">
        <dgm:presLayoutVars>
          <dgm:dir/>
          <dgm:resizeHandles val="exact"/>
        </dgm:presLayoutVars>
      </dgm:prSet>
      <dgm:spPr/>
    </dgm:pt>
    <dgm:pt modelId="{D02865C1-611B-4F35-8AC9-F80687C10FC5}" type="pres">
      <dgm:prSet presAssocID="{3DCDE071-4AF7-4FBB-BDCC-16B38DF980F7}" presName="compNode" presStyleCnt="0"/>
      <dgm:spPr/>
    </dgm:pt>
    <dgm:pt modelId="{299E0193-6447-4EBB-AC45-AB736DC04636}" type="pres">
      <dgm:prSet presAssocID="{3DCDE071-4AF7-4FBB-BDCC-16B38DF980F7}" presName="bgRect" presStyleLbl="bgShp" presStyleIdx="0" presStyleCnt="3"/>
      <dgm:spPr/>
    </dgm:pt>
    <dgm:pt modelId="{058E82B4-5349-4EC8-8C5B-3C484B84E666}" type="pres">
      <dgm:prSet presAssocID="{3DCDE071-4AF7-4FBB-BDCC-16B38DF980F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39F9E86A-1180-49F3-B4AA-0243212E9F5E}" type="pres">
      <dgm:prSet presAssocID="{3DCDE071-4AF7-4FBB-BDCC-16B38DF980F7}" presName="spaceRect" presStyleCnt="0"/>
      <dgm:spPr/>
    </dgm:pt>
    <dgm:pt modelId="{7B5F9776-2AD9-499D-95D7-2DCEDB7D2D9B}" type="pres">
      <dgm:prSet presAssocID="{3DCDE071-4AF7-4FBB-BDCC-16B38DF980F7}" presName="parTx" presStyleLbl="revTx" presStyleIdx="0" presStyleCnt="3">
        <dgm:presLayoutVars>
          <dgm:chMax val="0"/>
          <dgm:chPref val="0"/>
        </dgm:presLayoutVars>
      </dgm:prSet>
      <dgm:spPr/>
    </dgm:pt>
    <dgm:pt modelId="{0673BC0E-E32A-4ABD-978C-F61C2375873C}" type="pres">
      <dgm:prSet presAssocID="{8C80F644-7420-44B0-A2A4-29AD2F7D7BCE}" presName="sibTrans" presStyleCnt="0"/>
      <dgm:spPr/>
    </dgm:pt>
    <dgm:pt modelId="{0C447BEC-CDA8-4A3C-B5D1-3909642D5DEB}" type="pres">
      <dgm:prSet presAssocID="{5CE93130-D296-47B1-8F54-BD11BACF00CF}" presName="compNode" presStyleCnt="0"/>
      <dgm:spPr/>
    </dgm:pt>
    <dgm:pt modelId="{72F9F247-EA10-44C4-A3BD-D9C50C3834A6}" type="pres">
      <dgm:prSet presAssocID="{5CE93130-D296-47B1-8F54-BD11BACF00CF}" presName="bgRect" presStyleLbl="bgShp" presStyleIdx="1" presStyleCnt="3"/>
      <dgm:spPr/>
    </dgm:pt>
    <dgm:pt modelId="{7A9F63CF-F3FA-4F93-B6B7-1CD873E8BA49}" type="pres">
      <dgm:prSet presAssocID="{5CE93130-D296-47B1-8F54-BD11BACF00C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8AC1D3CA-B837-4717-A082-A0B2B81C8193}" type="pres">
      <dgm:prSet presAssocID="{5CE93130-D296-47B1-8F54-BD11BACF00CF}" presName="spaceRect" presStyleCnt="0"/>
      <dgm:spPr/>
    </dgm:pt>
    <dgm:pt modelId="{560DDBB9-5AF5-4290-8CA4-0F445D3264D3}" type="pres">
      <dgm:prSet presAssocID="{5CE93130-D296-47B1-8F54-BD11BACF00CF}" presName="parTx" presStyleLbl="revTx" presStyleIdx="1" presStyleCnt="3">
        <dgm:presLayoutVars>
          <dgm:chMax val="0"/>
          <dgm:chPref val="0"/>
        </dgm:presLayoutVars>
      </dgm:prSet>
      <dgm:spPr/>
    </dgm:pt>
    <dgm:pt modelId="{98749552-5D4A-4818-B880-A1FB21004E73}" type="pres">
      <dgm:prSet presAssocID="{C54C40D4-AAA2-421C-A346-B1D4784C93FD}" presName="sibTrans" presStyleCnt="0"/>
      <dgm:spPr/>
    </dgm:pt>
    <dgm:pt modelId="{68369319-7CEC-4333-A488-AF37E0C76A8A}" type="pres">
      <dgm:prSet presAssocID="{B94358CB-7203-41E5-80C4-30CD58A0A95B}" presName="compNode" presStyleCnt="0"/>
      <dgm:spPr/>
    </dgm:pt>
    <dgm:pt modelId="{6C366112-B706-45B5-AFA4-1B8CD7020D71}" type="pres">
      <dgm:prSet presAssocID="{B94358CB-7203-41E5-80C4-30CD58A0A95B}" presName="bgRect" presStyleLbl="bgShp" presStyleIdx="2" presStyleCnt="3"/>
      <dgm:spPr/>
    </dgm:pt>
    <dgm:pt modelId="{0A9341DC-87B1-40FA-ADEB-284B84872551}" type="pres">
      <dgm:prSet presAssocID="{B94358CB-7203-41E5-80C4-30CD58A0A95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2B2F934F-1072-4883-B481-205DCDF45628}" type="pres">
      <dgm:prSet presAssocID="{B94358CB-7203-41E5-80C4-30CD58A0A95B}" presName="spaceRect" presStyleCnt="0"/>
      <dgm:spPr/>
    </dgm:pt>
    <dgm:pt modelId="{F67ECE61-E524-4089-AF09-F68E8D9BD7AA}" type="pres">
      <dgm:prSet presAssocID="{B94358CB-7203-41E5-80C4-30CD58A0A95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0DF0026-C8A0-4228-A640-7B8B8224AB8A}" srcId="{644AD392-5A0C-4990-B517-70576EE93454}" destId="{B94358CB-7203-41E5-80C4-30CD58A0A95B}" srcOrd="2" destOrd="0" parTransId="{9514CA48-DE1C-42E2-B150-3EE05DA875EE}" sibTransId="{BFE0B23F-9E48-48F8-8F73-333B5347D84F}"/>
    <dgm:cxn modelId="{A5EEDE2B-635A-433D-910D-BE657297DF48}" srcId="{644AD392-5A0C-4990-B517-70576EE93454}" destId="{5CE93130-D296-47B1-8F54-BD11BACF00CF}" srcOrd="1" destOrd="0" parTransId="{DC9B1127-87B9-4296-8CFF-67B15D35F290}" sibTransId="{C54C40D4-AAA2-421C-A346-B1D4784C93FD}"/>
    <dgm:cxn modelId="{66A6122D-A02F-4AA3-932B-A7597264671C}" type="presOf" srcId="{3DCDE071-4AF7-4FBB-BDCC-16B38DF980F7}" destId="{7B5F9776-2AD9-499D-95D7-2DCEDB7D2D9B}" srcOrd="0" destOrd="0" presId="urn:microsoft.com/office/officeart/2018/2/layout/IconVerticalSolidList"/>
    <dgm:cxn modelId="{354D6F2D-C75F-4F3F-8C7E-811C2F2C1268}" type="presOf" srcId="{5CE93130-D296-47B1-8F54-BD11BACF00CF}" destId="{560DDBB9-5AF5-4290-8CA4-0F445D3264D3}" srcOrd="0" destOrd="0" presId="urn:microsoft.com/office/officeart/2018/2/layout/IconVerticalSolidList"/>
    <dgm:cxn modelId="{DF7C6F8E-B4E6-4E4C-8F6F-4529D747E59F}" type="presOf" srcId="{B94358CB-7203-41E5-80C4-30CD58A0A95B}" destId="{F67ECE61-E524-4089-AF09-F68E8D9BD7AA}" srcOrd="0" destOrd="0" presId="urn:microsoft.com/office/officeart/2018/2/layout/IconVerticalSolidList"/>
    <dgm:cxn modelId="{D17560DC-7139-4B07-B02E-6C106C34D545}" srcId="{644AD392-5A0C-4990-B517-70576EE93454}" destId="{3DCDE071-4AF7-4FBB-BDCC-16B38DF980F7}" srcOrd="0" destOrd="0" parTransId="{D95267F3-3522-4050-9C71-37666F31B4ED}" sibTransId="{8C80F644-7420-44B0-A2A4-29AD2F7D7BCE}"/>
    <dgm:cxn modelId="{B1B32BFD-B71D-4C81-A043-13DDC3FFB038}" type="presOf" srcId="{644AD392-5A0C-4990-B517-70576EE93454}" destId="{0EDD89CB-8AB7-46A8-8788-1D7DBA907823}" srcOrd="0" destOrd="0" presId="urn:microsoft.com/office/officeart/2018/2/layout/IconVerticalSolidList"/>
    <dgm:cxn modelId="{A086D693-3AE5-40C6-B89E-5DE6855ACD43}" type="presParOf" srcId="{0EDD89CB-8AB7-46A8-8788-1D7DBA907823}" destId="{D02865C1-611B-4F35-8AC9-F80687C10FC5}" srcOrd="0" destOrd="0" presId="urn:microsoft.com/office/officeart/2018/2/layout/IconVerticalSolidList"/>
    <dgm:cxn modelId="{CF94892D-4165-4963-86D2-B69E8948F588}" type="presParOf" srcId="{D02865C1-611B-4F35-8AC9-F80687C10FC5}" destId="{299E0193-6447-4EBB-AC45-AB736DC04636}" srcOrd="0" destOrd="0" presId="urn:microsoft.com/office/officeart/2018/2/layout/IconVerticalSolidList"/>
    <dgm:cxn modelId="{A52405FA-285B-41AF-AF32-1AAB0331C9BD}" type="presParOf" srcId="{D02865C1-611B-4F35-8AC9-F80687C10FC5}" destId="{058E82B4-5349-4EC8-8C5B-3C484B84E666}" srcOrd="1" destOrd="0" presId="urn:microsoft.com/office/officeart/2018/2/layout/IconVerticalSolidList"/>
    <dgm:cxn modelId="{357CF250-D1A8-45F3-A65B-9A4D2C7180F7}" type="presParOf" srcId="{D02865C1-611B-4F35-8AC9-F80687C10FC5}" destId="{39F9E86A-1180-49F3-B4AA-0243212E9F5E}" srcOrd="2" destOrd="0" presId="urn:microsoft.com/office/officeart/2018/2/layout/IconVerticalSolidList"/>
    <dgm:cxn modelId="{D6C75A6B-DFBD-424C-BBA7-DD668D4797DA}" type="presParOf" srcId="{D02865C1-611B-4F35-8AC9-F80687C10FC5}" destId="{7B5F9776-2AD9-499D-95D7-2DCEDB7D2D9B}" srcOrd="3" destOrd="0" presId="urn:microsoft.com/office/officeart/2018/2/layout/IconVerticalSolidList"/>
    <dgm:cxn modelId="{D9871080-A051-47C0-A9E5-CD372818660A}" type="presParOf" srcId="{0EDD89CB-8AB7-46A8-8788-1D7DBA907823}" destId="{0673BC0E-E32A-4ABD-978C-F61C2375873C}" srcOrd="1" destOrd="0" presId="urn:microsoft.com/office/officeart/2018/2/layout/IconVerticalSolidList"/>
    <dgm:cxn modelId="{9B9E4E86-8812-4746-86D1-7AC9AC24E9A9}" type="presParOf" srcId="{0EDD89CB-8AB7-46A8-8788-1D7DBA907823}" destId="{0C447BEC-CDA8-4A3C-B5D1-3909642D5DEB}" srcOrd="2" destOrd="0" presId="urn:microsoft.com/office/officeart/2018/2/layout/IconVerticalSolidList"/>
    <dgm:cxn modelId="{B05CED3D-7C95-4B4F-BB87-95FAF129C3A1}" type="presParOf" srcId="{0C447BEC-CDA8-4A3C-B5D1-3909642D5DEB}" destId="{72F9F247-EA10-44C4-A3BD-D9C50C3834A6}" srcOrd="0" destOrd="0" presId="urn:microsoft.com/office/officeart/2018/2/layout/IconVerticalSolidList"/>
    <dgm:cxn modelId="{DD961373-B8D4-48B1-8970-D71B5DA4E63C}" type="presParOf" srcId="{0C447BEC-CDA8-4A3C-B5D1-3909642D5DEB}" destId="{7A9F63CF-F3FA-4F93-B6B7-1CD873E8BA49}" srcOrd="1" destOrd="0" presId="urn:microsoft.com/office/officeart/2018/2/layout/IconVerticalSolidList"/>
    <dgm:cxn modelId="{787A91B8-A040-4BF9-B794-EF0856F16610}" type="presParOf" srcId="{0C447BEC-CDA8-4A3C-B5D1-3909642D5DEB}" destId="{8AC1D3CA-B837-4717-A082-A0B2B81C8193}" srcOrd="2" destOrd="0" presId="urn:microsoft.com/office/officeart/2018/2/layout/IconVerticalSolidList"/>
    <dgm:cxn modelId="{E83ABE5B-8EEE-44DF-BF5C-CC6420E9E9E2}" type="presParOf" srcId="{0C447BEC-CDA8-4A3C-B5D1-3909642D5DEB}" destId="{560DDBB9-5AF5-4290-8CA4-0F445D3264D3}" srcOrd="3" destOrd="0" presId="urn:microsoft.com/office/officeart/2018/2/layout/IconVerticalSolidList"/>
    <dgm:cxn modelId="{5CBD5337-929E-4A5F-833D-A40E0B59C286}" type="presParOf" srcId="{0EDD89CB-8AB7-46A8-8788-1D7DBA907823}" destId="{98749552-5D4A-4818-B880-A1FB21004E73}" srcOrd="3" destOrd="0" presId="urn:microsoft.com/office/officeart/2018/2/layout/IconVerticalSolidList"/>
    <dgm:cxn modelId="{08BC7B33-6AF9-42F0-95DC-31FD342B6C80}" type="presParOf" srcId="{0EDD89CB-8AB7-46A8-8788-1D7DBA907823}" destId="{68369319-7CEC-4333-A488-AF37E0C76A8A}" srcOrd="4" destOrd="0" presId="urn:microsoft.com/office/officeart/2018/2/layout/IconVerticalSolidList"/>
    <dgm:cxn modelId="{7BCCA871-234E-400B-8C54-FFA9D83967F8}" type="presParOf" srcId="{68369319-7CEC-4333-A488-AF37E0C76A8A}" destId="{6C366112-B706-45B5-AFA4-1B8CD7020D71}" srcOrd="0" destOrd="0" presId="urn:microsoft.com/office/officeart/2018/2/layout/IconVerticalSolidList"/>
    <dgm:cxn modelId="{38898416-8C73-46E7-AE95-3137B79B1E23}" type="presParOf" srcId="{68369319-7CEC-4333-A488-AF37E0C76A8A}" destId="{0A9341DC-87B1-40FA-ADEB-284B84872551}" srcOrd="1" destOrd="0" presId="urn:microsoft.com/office/officeart/2018/2/layout/IconVerticalSolidList"/>
    <dgm:cxn modelId="{55BB2375-5259-4249-99EA-94A8A3D7F140}" type="presParOf" srcId="{68369319-7CEC-4333-A488-AF37E0C76A8A}" destId="{2B2F934F-1072-4883-B481-205DCDF45628}" srcOrd="2" destOrd="0" presId="urn:microsoft.com/office/officeart/2018/2/layout/IconVerticalSolidList"/>
    <dgm:cxn modelId="{5543AA84-B7FE-4CF5-A923-DC5C0674CF61}" type="presParOf" srcId="{68369319-7CEC-4333-A488-AF37E0C76A8A}" destId="{F67ECE61-E524-4089-AF09-F68E8D9BD7A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E0193-6447-4EBB-AC45-AB736DC04636}">
      <dsp:nvSpPr>
        <dsp:cNvPr id="0" name=""/>
        <dsp:cNvSpPr/>
      </dsp:nvSpPr>
      <dsp:spPr>
        <a:xfrm>
          <a:off x="0" y="717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E82B4-5349-4EC8-8C5B-3C484B84E666}">
      <dsp:nvSpPr>
        <dsp:cNvPr id="0" name=""/>
        <dsp:cNvSpPr/>
      </dsp:nvSpPr>
      <dsp:spPr>
        <a:xfrm>
          <a:off x="507973" y="378548"/>
          <a:ext cx="923587" cy="923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F9776-2AD9-499D-95D7-2DCEDB7D2D9B}">
      <dsp:nvSpPr>
        <dsp:cNvPr id="0" name=""/>
        <dsp:cNvSpPr/>
      </dsp:nvSpPr>
      <dsp:spPr>
        <a:xfrm>
          <a:off x="1939533" y="717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You may have some statistical questions that are beyond the scope of me</a:t>
          </a:r>
        </a:p>
      </dsp:txBody>
      <dsp:txXfrm>
        <a:off x="1939533" y="717"/>
        <a:ext cx="4362067" cy="1679249"/>
      </dsp:txXfrm>
    </dsp:sp>
    <dsp:sp modelId="{72F9F247-EA10-44C4-A3BD-D9C50C3834A6}">
      <dsp:nvSpPr>
        <dsp:cNvPr id="0" name=""/>
        <dsp:cNvSpPr/>
      </dsp:nvSpPr>
      <dsp:spPr>
        <a:xfrm>
          <a:off x="0" y="2099779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9F63CF-F3FA-4F93-B6B7-1CD873E8BA49}">
      <dsp:nvSpPr>
        <dsp:cNvPr id="0" name=""/>
        <dsp:cNvSpPr/>
      </dsp:nvSpPr>
      <dsp:spPr>
        <a:xfrm>
          <a:off x="507973" y="2477610"/>
          <a:ext cx="923587" cy="923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DDBB9-5AF5-4290-8CA4-0F445D3264D3}">
      <dsp:nvSpPr>
        <dsp:cNvPr id="0" name=""/>
        <dsp:cNvSpPr/>
      </dsp:nvSpPr>
      <dsp:spPr>
        <a:xfrm>
          <a:off x="1939533" y="2099779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 am not a statistician </a:t>
          </a:r>
        </a:p>
      </dsp:txBody>
      <dsp:txXfrm>
        <a:off x="1939533" y="2099779"/>
        <a:ext cx="4362067" cy="1679249"/>
      </dsp:txXfrm>
    </dsp:sp>
    <dsp:sp modelId="{6C366112-B706-45B5-AFA4-1B8CD7020D71}">
      <dsp:nvSpPr>
        <dsp:cNvPr id="0" name=""/>
        <dsp:cNvSpPr/>
      </dsp:nvSpPr>
      <dsp:spPr>
        <a:xfrm>
          <a:off x="0" y="4198841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341DC-87B1-40FA-ADEB-284B84872551}">
      <dsp:nvSpPr>
        <dsp:cNvPr id="0" name=""/>
        <dsp:cNvSpPr/>
      </dsp:nvSpPr>
      <dsp:spPr>
        <a:xfrm>
          <a:off x="507973" y="4576672"/>
          <a:ext cx="923587" cy="923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7ECE61-E524-4089-AF09-F68E8D9BD7AA}">
      <dsp:nvSpPr>
        <dsp:cNvPr id="0" name=""/>
        <dsp:cNvSpPr/>
      </dsp:nvSpPr>
      <dsp:spPr>
        <a:xfrm>
          <a:off x="1939533" y="4198841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 am doing my best</a:t>
          </a:r>
        </a:p>
      </dsp:txBody>
      <dsp:txXfrm>
        <a:off x="1939533" y="4198841"/>
        <a:ext cx="4362067" cy="1679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A1FD7-4B9C-41F1-A08B-561269C7F638}" type="datetimeFigureOut">
              <a:t>1/19/24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63536-7FA9-4308-9DF0-795B7C2FDFC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104 people have no missing data in any of these measures </a:t>
            </a:r>
          </a:p>
          <a:p>
            <a:r>
              <a:rPr lang="en-US">
                <a:cs typeface="Calibri"/>
              </a:rPr>
              <a:t>45 people have missing listening comprehension data </a:t>
            </a:r>
          </a:p>
          <a:p>
            <a:r>
              <a:rPr lang="en-US" dirty="0">
                <a:cs typeface="Calibri"/>
              </a:rPr>
              <a:t>14 people have both missing nonverbal IQ and listening comprehension data </a:t>
            </a:r>
          </a:p>
          <a:p>
            <a:r>
              <a:rPr lang="en-US" dirty="0">
                <a:cs typeface="Calibri"/>
              </a:rPr>
              <a:t>Across the whole dataset there are 150 missing data points total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63536-7FA9-4308-9DF0-795B7C2FDFC8}" type="slidenum"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mpr.329" TargetMode="External"/><Relationship Id="rId2" Type="http://schemas.openxmlformats.org/officeDocument/2006/relationships/hyperlink" Target="https://doi.org/10.18637/jss.v045.i0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sf.io/preprints/psyarxiv/mdw5r" TargetMode="External"/><Relationship Id="rId4" Type="http://schemas.openxmlformats.org/officeDocument/2006/relationships/hyperlink" Target="https://osf.io/j3f8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ohn Frazier on X: &quot;Is is possible that these words of Prince Hamlet in the  play Hamlet were talking about success? “To be or not to be that is the  question?” ~William">
            <a:extLst>
              <a:ext uri="{FF2B5EF4-FFF2-40B4-BE49-F238E27FC236}">
                <a16:creationId xmlns:a16="http://schemas.microsoft.com/office/drawing/2014/main" id="{70536A46-6B5E-8866-E992-C48CD1252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62" y="-837"/>
            <a:ext cx="12199725" cy="69040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02D306-AE9B-AFCC-B84A-CFAED61DCED9}"/>
              </a:ext>
            </a:extLst>
          </p:cNvPr>
          <p:cNvSpPr txBox="1"/>
          <p:nvPr/>
        </p:nvSpPr>
        <p:spPr>
          <a:xfrm>
            <a:off x="703410" y="1862644"/>
            <a:ext cx="1072397" cy="4616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Calibri"/>
              </a:rPr>
              <a:t>impute</a:t>
            </a: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371D5C-8623-B438-EBEB-6C743F51C312}"/>
              </a:ext>
            </a:extLst>
          </p:cNvPr>
          <p:cNvSpPr txBox="1"/>
          <p:nvPr/>
        </p:nvSpPr>
        <p:spPr>
          <a:xfrm>
            <a:off x="159026" y="5936973"/>
            <a:ext cx="216010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/>
                <a:ea typeface="Calibri"/>
                <a:cs typeface="Calibri"/>
              </a:rPr>
              <a:t>Journal club </a:t>
            </a:r>
          </a:p>
          <a:p>
            <a:r>
              <a:rPr lang="en-US" sz="2400" dirty="0">
                <a:latin typeface="Times New Roman"/>
                <a:ea typeface="Calibri"/>
                <a:cs typeface="Calibri"/>
              </a:rPr>
              <a:t>Jan 2023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A1EE6E-E117-DBAA-D410-E50E59157B65}"/>
              </a:ext>
            </a:extLst>
          </p:cNvPr>
          <p:cNvCxnSpPr/>
          <p:nvPr/>
        </p:nvCxnSpPr>
        <p:spPr>
          <a:xfrm>
            <a:off x="928480" y="2396159"/>
            <a:ext cx="609601" cy="377687"/>
          </a:xfrm>
          <a:prstGeom prst="straightConnector1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FCD4B5-3A91-D479-7BCD-164290E609AC}"/>
              </a:ext>
            </a:extLst>
          </p:cNvPr>
          <p:cNvCxnSpPr>
            <a:cxnSpLocks/>
          </p:cNvCxnSpPr>
          <p:nvPr/>
        </p:nvCxnSpPr>
        <p:spPr>
          <a:xfrm>
            <a:off x="3274114" y="2396158"/>
            <a:ext cx="609601" cy="377687"/>
          </a:xfrm>
          <a:prstGeom prst="straightConnector1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8FEEDE8-61EE-98D6-9FFC-5F3F7E9D5056}"/>
              </a:ext>
            </a:extLst>
          </p:cNvPr>
          <p:cNvSpPr txBox="1"/>
          <p:nvPr/>
        </p:nvSpPr>
        <p:spPr>
          <a:xfrm>
            <a:off x="3049044" y="1862643"/>
            <a:ext cx="1072397" cy="4616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Calibri"/>
              </a:rPr>
              <a:t>impute</a:t>
            </a: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C1A20-321D-B2F8-D16B-EF6931D5C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9FA15-3036-EF61-E36C-D7F6520C1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But shouldn't we only impute if data is missing at random?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3B445-62D1-9D87-1F74-D33EA87B6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216640" cy="503237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b="1" u="sng" dirty="0">
                <a:cs typeface="Calibri"/>
              </a:rPr>
              <a:t>Missing at random (MAR)</a:t>
            </a:r>
            <a:r>
              <a:rPr lang="en-US" dirty="0">
                <a:cs typeface="Calibri"/>
              </a:rPr>
              <a:t>: missing data are missing in a systematic way that can be accounted for with available data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>
                <a:cs typeface="Calibri"/>
              </a:rPr>
              <a:t>If this is the case, missingness should be addressed with imputation</a:t>
            </a:r>
            <a:endParaRPr lang="en-US" sz="2800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>
                <a:cs typeface="Calibri"/>
              </a:rPr>
              <a:t>Example: a participant's SES predicts whether or not they return back for a visit 2, and you have collected SES data</a:t>
            </a:r>
            <a:endParaRPr lang="en-US" sz="2800" dirty="0"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r>
              <a:rPr lang="en-US" b="1" u="sng" dirty="0">
                <a:cs typeface="Calibri"/>
              </a:rPr>
              <a:t>Missing not at random (MNAR)</a:t>
            </a:r>
            <a:r>
              <a:rPr lang="en-US" dirty="0">
                <a:cs typeface="Calibri"/>
              </a:rPr>
              <a:t>: missingness that cannot be fully accounted for with other variables in the dataset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>
                <a:cs typeface="Calibri"/>
              </a:rPr>
              <a:t>Example: a participant in a clinical trial with worse side effects from a drug is less likely to come back for follow up visits because they feel really sick. Therefore your final analysis will end up under-estimating drug side effects.</a:t>
            </a:r>
            <a:endParaRPr lang="en-US" sz="2800" dirty="0">
              <a:ea typeface="Calibri" panose="020F0502020204030204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>
                <a:cs typeface="Calibri"/>
              </a:rPr>
              <a:t>Here, you don't have the information you need for MAR but sample is biased in ways that impact conclusions</a:t>
            </a:r>
            <a:endParaRPr lang="en-US" sz="2800" dirty="0">
              <a:ea typeface="Calibri" panose="020F0502020204030204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>
                <a:cs typeface="Calibri"/>
              </a:rPr>
              <a:t>If this is the case, imputation may still be a little helpful with some </a:t>
            </a:r>
            <a:r>
              <a:rPr lang="en-US" sz="2800" dirty="0" err="1">
                <a:cs typeface="Calibri"/>
              </a:rPr>
              <a:t>auxillary</a:t>
            </a:r>
            <a:r>
              <a:rPr lang="en-US" sz="2800" dirty="0">
                <a:cs typeface="Calibri"/>
              </a:rPr>
              <a:t> info &amp; could produce less biased estimates than not having that data at all</a:t>
            </a:r>
            <a:endParaRPr lang="en-US" sz="2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068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E7E35-5AAA-7EF1-AD49-1D798EF3D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C43B8-611E-6CF6-F841-70A92836D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But shouldn't we only impute if data is missing at random?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4F4DA-526C-3456-7C7E-A81BF9C3B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Most times, data missingness can be a combination of these reasons and can likely be at least partially accounted for if you've collected additional information about participants 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However... you will never </a:t>
            </a:r>
            <a:r>
              <a:rPr lang="en-US" i="1" dirty="0">
                <a:cs typeface="Calibri"/>
              </a:rPr>
              <a:t>actually</a:t>
            </a:r>
            <a:r>
              <a:rPr lang="en-US" dirty="0">
                <a:cs typeface="Calibri"/>
              </a:rPr>
              <a:t> know why your data is missing</a:t>
            </a:r>
            <a:endParaRPr lang="en-US" dirty="0"/>
          </a:p>
          <a:p>
            <a:r>
              <a:rPr lang="en-US" dirty="0">
                <a:cs typeface="Calibri"/>
              </a:rPr>
              <a:t>Should discuss hypothesized patterns of missingness &amp; justify MCAR/MAR/MNAR in your manuscript</a:t>
            </a:r>
          </a:p>
        </p:txBody>
      </p:sp>
    </p:spTree>
    <p:extLst>
      <p:ext uri="{BB962C8B-B14F-4D97-AF65-F5344CB8AC3E}">
        <p14:creationId xmlns:p14="http://schemas.microsoft.com/office/powerpoint/2010/main" val="394505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white square with black text&#10;&#10;Description automatically generated">
            <a:extLst>
              <a:ext uri="{FF2B5EF4-FFF2-40B4-BE49-F238E27FC236}">
                <a16:creationId xmlns:a16="http://schemas.microsoft.com/office/drawing/2014/main" id="{C2ECD545-D39A-BE35-B972-ADC9DDB1A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206" y="256901"/>
            <a:ext cx="8222980" cy="55710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0997DA-3202-78D5-D8B0-87CDD2690816}"/>
              </a:ext>
            </a:extLst>
          </p:cNvPr>
          <p:cNvSpPr txBox="1"/>
          <p:nvPr/>
        </p:nvSpPr>
        <p:spPr>
          <a:xfrm>
            <a:off x="458654" y="6022870"/>
            <a:ext cx="564065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Missing Data and Multiple Imputation Decision Tree</a:t>
            </a:r>
          </a:p>
          <a:p>
            <a:pPr algn="l"/>
            <a:r>
              <a:rPr lang="en-US" dirty="0">
                <a:ea typeface="+mn-lt"/>
                <a:cs typeface="+mn-lt"/>
              </a:rPr>
              <a:t>https://osf.io/preprints/psyarxiv/mdw5r</a:t>
            </a:r>
            <a:endParaRPr lang="en-US" dirty="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01ACE1-C852-4ACB-4DDD-DAAD5763A8C4}"/>
              </a:ext>
            </a:extLst>
          </p:cNvPr>
          <p:cNvSpPr txBox="1"/>
          <p:nvPr/>
        </p:nvSpPr>
        <p:spPr>
          <a:xfrm>
            <a:off x="7865164" y="384313"/>
            <a:ext cx="3949148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ea typeface="Calibri"/>
                <a:cs typeface="Calibri"/>
              </a:rPr>
              <a:t>If data are not missing completely at random, default deletion methods lead to biased results, lack of generalizability, decreased statistical power, and less reproducible results.</a:t>
            </a:r>
          </a:p>
        </p:txBody>
      </p:sp>
      <p:pic>
        <p:nvPicPr>
          <p:cNvPr id="5" name="Picture 4" descr="Booing Patrick by GeneralN0m on DeviantArt">
            <a:extLst>
              <a:ext uri="{FF2B5EF4-FFF2-40B4-BE49-F238E27FC236}">
                <a16:creationId xmlns:a16="http://schemas.microsoft.com/office/drawing/2014/main" id="{452B9F24-0632-C216-32AC-3A0DA88B5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354" y="2869096"/>
            <a:ext cx="2436144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6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7C302-5F81-9BA8-EF71-EBD485C33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Can I still impute if I have a small sample or I am missing lots of data?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33EC4-18C4-3CEE-D230-C6280FD32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MI performs well in small samples (has been tested as low as n=50; Graham &amp; Shafer, 1999) </a:t>
            </a:r>
          </a:p>
          <a:p>
            <a:r>
              <a:rPr lang="en-US" dirty="0">
                <a:cs typeface="Calibri"/>
              </a:rPr>
              <a:t>MI performs well even when 50% of data is missing for a variable (Graham, 2009)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3109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BCE8D-D738-23CE-7FB0-8F502372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But surely there is some data we should never impute right?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2E2E9-9ED4-DF6C-C304-C16E8FC76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Not really</a:t>
            </a:r>
          </a:p>
          <a:p>
            <a:r>
              <a:rPr lang="en-US" dirty="0">
                <a:cs typeface="Calibri"/>
              </a:rPr>
              <a:t>No actual reason to think any type of data (brain, behavior, etc.) should not be imputed </a:t>
            </a:r>
          </a:p>
          <a:p>
            <a:r>
              <a:rPr lang="en-US" dirty="0">
                <a:cs typeface="Calibri"/>
              </a:rPr>
              <a:t>Can impute outcomes and predictors, continuous or categorical variables, etc.</a:t>
            </a:r>
          </a:p>
          <a:p>
            <a:r>
              <a:rPr lang="en-US" dirty="0">
                <a:cs typeface="Calibri"/>
              </a:rPr>
              <a:t>Some possible ethical concerns for imputing missing demographic data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cs typeface="Calibri"/>
              </a:rPr>
              <a:t>Example: if survey response asks for gender and has only M or F, participant may have declined to respond because they don't identify as M or F</a:t>
            </a:r>
          </a:p>
        </p:txBody>
      </p:sp>
    </p:spTree>
    <p:extLst>
      <p:ext uri="{BB962C8B-B14F-4D97-AF65-F5344CB8AC3E}">
        <p14:creationId xmlns:p14="http://schemas.microsoft.com/office/powerpoint/2010/main" val="142173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ublic.jpeg">
            <a:extLst>
              <a:ext uri="{FF2B5EF4-FFF2-40B4-BE49-F238E27FC236}">
                <a16:creationId xmlns:a16="http://schemas.microsoft.com/office/drawing/2014/main" id="{59500254-8554-2D62-D48C-2AD5194FB1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86" b="6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5AFE9-445F-F372-D022-3056465A4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Ok but I haven't seen a lot of papers in our field doing this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CC6DD-B48E-E7E6-CDF8-ADBC49F5E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dirty="0"/>
              <a:t>No but they probably should 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937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0FB02-4134-6D6C-1315-DBA79D97A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This seems complicated and like a lot of extra 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E0BAA-F894-551F-06BC-A442EC4C0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It's really not that bad. R makes it easy. </a:t>
            </a:r>
            <a:endParaRPr lang="en-US" dirty="0">
              <a:ea typeface="Calibri" panose="020F0502020204030204"/>
              <a:cs typeface="Calibri"/>
            </a:endParaRPr>
          </a:p>
          <a:p>
            <a:r>
              <a:rPr lang="en-US" dirty="0">
                <a:cs typeface="Calibri"/>
              </a:rPr>
              <a:t>Allow me to demonstrate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0982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7DC48-1153-3894-9383-10C842C43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An overview of the steps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70759-09E1-ACDF-5D94-9779DAF95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Explore data missingness and develop MCAR/MAR/MNAR hypotheses</a:t>
            </a:r>
          </a:p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Consider what </a:t>
            </a:r>
            <a:r>
              <a:rPr lang="en-US" dirty="0" err="1">
                <a:cs typeface="Calibri"/>
              </a:rPr>
              <a:t>auxilliary</a:t>
            </a:r>
            <a:r>
              <a:rPr lang="en-US" dirty="0">
                <a:cs typeface="Calibri"/>
              </a:rPr>
              <a:t> variables can be included in the imputation model</a:t>
            </a:r>
          </a:p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Specify imputation model</a:t>
            </a:r>
          </a:p>
          <a:p>
            <a:pPr marL="514350" indent="-514350">
              <a:buAutoNum type="arabicPeriod"/>
            </a:pPr>
            <a:r>
              <a:rPr lang="en-US">
                <a:cs typeface="Calibri"/>
              </a:rPr>
              <a:t>Run multiple imputation by chained equations</a:t>
            </a:r>
          </a:p>
          <a:p>
            <a:pPr marL="514350" indent="-514350">
              <a:buAutoNum type="arabicPeriod"/>
            </a:pPr>
            <a:r>
              <a:rPr lang="en-US">
                <a:cs typeface="Calibri"/>
              </a:rPr>
              <a:t>Check to make sure it worked</a:t>
            </a:r>
            <a:endParaRPr lang="en-US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1D6487-4C3D-52AE-50D2-704A3ACB72AD}"/>
              </a:ext>
            </a:extLst>
          </p:cNvPr>
          <p:cNvSpPr txBox="1"/>
          <p:nvPr/>
        </p:nvSpPr>
        <p:spPr>
          <a:xfrm>
            <a:off x="5408341" y="5956609"/>
            <a:ext cx="564065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Missing Data and Multiple Imputation Decision Tree</a:t>
            </a:r>
          </a:p>
          <a:p>
            <a:pPr algn="l"/>
            <a:r>
              <a:rPr lang="en-US" dirty="0">
                <a:ea typeface="+mn-lt"/>
                <a:cs typeface="+mn-lt"/>
              </a:rPr>
              <a:t>https://osf.io/preprints/psyarxiv/mdw5r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7796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6E760-237E-E6BA-D7F7-D5A35D0AC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Step 1: explore data missingness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873A9-366F-684E-5C89-078C94F95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878" y="1604400"/>
            <a:ext cx="6611812" cy="491669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endParaRPr lang="en-US" dirty="0">
              <a:cs typeface="Calibri"/>
            </a:endParaRPr>
          </a:p>
          <a:p>
            <a:r>
              <a:rPr lang="en-US" sz="1800" dirty="0">
                <a:solidFill>
                  <a:srgbClr val="BF616A"/>
                </a:solidFill>
                <a:latin typeface="Menlo"/>
                <a:ea typeface="+mn-lt"/>
                <a:cs typeface="+mn-lt"/>
              </a:rPr>
              <a:t>mice::</a:t>
            </a:r>
            <a:r>
              <a:rPr lang="en-US" sz="1800" dirty="0" err="1">
                <a:solidFill>
                  <a:srgbClr val="BF616A"/>
                </a:solidFill>
                <a:latin typeface="Menlo"/>
                <a:ea typeface="+mn-lt"/>
                <a:cs typeface="+mn-lt"/>
              </a:rPr>
              <a:t>md.pattern</a:t>
            </a:r>
            <a:r>
              <a:rPr lang="en-US" sz="1800" dirty="0">
                <a:solidFill>
                  <a:srgbClr val="BF616A"/>
                </a:solidFill>
                <a:latin typeface="Menlo"/>
                <a:ea typeface="+mn-lt"/>
                <a:cs typeface="+mn-lt"/>
              </a:rPr>
              <a:t>()</a:t>
            </a:r>
            <a:r>
              <a:rPr lang="en-US" sz="1800" dirty="0">
                <a:solidFill>
                  <a:srgbClr val="515151"/>
                </a:solidFill>
                <a:latin typeface="PT Serif"/>
                <a:ea typeface="+mn-lt"/>
                <a:cs typeface="+mn-lt"/>
              </a:rPr>
              <a:t> </a:t>
            </a:r>
          </a:p>
          <a:p>
            <a:r>
              <a:rPr lang="en-US" dirty="0">
                <a:ea typeface="+mn-lt"/>
                <a:cs typeface="+mn-lt"/>
              </a:rPr>
              <a:t>Each row is 1 pattern of missingness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Blue: observed data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Red: missing data</a:t>
            </a:r>
          </a:p>
          <a:p>
            <a:r>
              <a:rPr lang="en-US" dirty="0">
                <a:ea typeface="+mn-lt"/>
                <a:cs typeface="+mn-lt"/>
              </a:rPr>
              <a:t>Number on the left: number of observations that have this pattern</a:t>
            </a:r>
          </a:p>
          <a:p>
            <a:r>
              <a:rPr lang="en-US" dirty="0">
                <a:ea typeface="+mn-lt"/>
                <a:cs typeface="+mn-lt"/>
              </a:rPr>
              <a:t>Number on the right: number of variables missing in that pattern</a:t>
            </a:r>
          </a:p>
          <a:p>
            <a:r>
              <a:rPr lang="en-US" dirty="0">
                <a:ea typeface="+mn-lt"/>
                <a:cs typeface="+mn-lt"/>
              </a:rPr>
              <a:t>Bottom row: number of datapoints missing for that variable </a:t>
            </a:r>
          </a:p>
          <a:p>
            <a:r>
              <a:rPr lang="en-US" dirty="0">
                <a:ea typeface="+mn-lt"/>
                <a:cs typeface="+mn-lt"/>
              </a:rPr>
              <a:t>Bottom right corner number: total number of missing data points</a:t>
            </a:r>
          </a:p>
          <a:p>
            <a:endParaRPr lang="en-US" dirty="0">
              <a:ea typeface="+mn-lt"/>
              <a:cs typeface="+mn-lt"/>
            </a:endParaRPr>
          </a:p>
        </p:txBody>
      </p:sp>
      <p:pic>
        <p:nvPicPr>
          <p:cNvPr id="4" name="Picture 3" descr="A graph with blue squares and black text&#10;&#10;Description automatically generated">
            <a:extLst>
              <a:ext uri="{FF2B5EF4-FFF2-40B4-BE49-F238E27FC236}">
                <a16:creationId xmlns:a16="http://schemas.microsoft.com/office/drawing/2014/main" id="{2754DA5A-1A81-D8E8-1454-7285D019D7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89" t="43" r="18641" b="-188"/>
          <a:stretch/>
        </p:blipFill>
        <p:spPr>
          <a:xfrm>
            <a:off x="7414734" y="1307562"/>
            <a:ext cx="3940109" cy="538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45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1683E-9176-BE23-6051-4AA406CF1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8166-84F7-105E-892B-2E0FF95D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Step 2: test </a:t>
            </a:r>
            <a:r>
              <a:rPr lang="en-US">
                <a:cs typeface="Calibri Light"/>
              </a:rPr>
              <a:t>auxiliary</a:t>
            </a:r>
            <a:r>
              <a:rPr lang="en-US" dirty="0">
                <a:cs typeface="Calibri Light"/>
              </a:rPr>
              <a:t> variables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F0020-4D2F-5FD3-1A87-2CFB9D0A6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Decide on what is going to be your cutoff – p values, effect sizes</a:t>
            </a:r>
          </a:p>
          <a:p>
            <a:r>
              <a:rPr lang="en-US" dirty="0">
                <a:cs typeface="Calibri"/>
              </a:rPr>
              <a:t>Create a dummy variable that represents whether your variable of interest is missing or not (</a:t>
            </a:r>
            <a:r>
              <a:rPr lang="en-US" dirty="0" err="1">
                <a:cs typeface="Calibri"/>
              </a:rPr>
              <a:t>missdummy</a:t>
            </a:r>
            <a:r>
              <a:rPr lang="en-US" dirty="0">
                <a:cs typeface="Calibri"/>
              </a:rPr>
              <a:t> = 1, </a:t>
            </a:r>
            <a:r>
              <a:rPr lang="en-US" dirty="0" err="1">
                <a:cs typeface="Calibri"/>
              </a:rPr>
              <a:t>missdummy</a:t>
            </a:r>
            <a:r>
              <a:rPr lang="en-US" dirty="0">
                <a:cs typeface="Calibri"/>
              </a:rPr>
              <a:t>=0)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cs typeface="Calibri"/>
              </a:rPr>
              <a:t>Predict it with auxiliary variables that you hypothesize could explain your missingness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cs typeface="Calibri"/>
              </a:rPr>
              <a:t>Examples: parent education, income to needs ratio, disability status, etc.</a:t>
            </a:r>
          </a:p>
          <a:p>
            <a:r>
              <a:rPr lang="en-US" dirty="0">
                <a:cs typeface="Calibri"/>
              </a:rPr>
              <a:t>If your cutoff is reached, this variable should be included as </a:t>
            </a:r>
            <a:r>
              <a:rPr lang="en-US" dirty="0" err="1">
                <a:cs typeface="Calibri"/>
              </a:rPr>
              <a:t>auxillary</a:t>
            </a:r>
            <a:r>
              <a:rPr lang="en-US" dirty="0">
                <a:cs typeface="Calibri"/>
              </a:rPr>
              <a:t> variable in your imputation model</a:t>
            </a:r>
          </a:p>
          <a:p>
            <a:r>
              <a:rPr lang="en-US" dirty="0">
                <a:cs typeface="Calibri"/>
              </a:rPr>
              <a:t>Repeat for all predictors &amp; outcomes of interest in analysis</a:t>
            </a:r>
            <a:endParaRPr lang="en-US" dirty="0">
              <a:ea typeface="Calibri"/>
              <a:cs typeface="Calibri"/>
            </a:endParaRPr>
          </a:p>
          <a:p>
            <a:r>
              <a:rPr lang="en-US" u="sng" dirty="0">
                <a:cs typeface="Calibri"/>
              </a:rPr>
              <a:t>Note:</a:t>
            </a:r>
            <a:r>
              <a:rPr lang="en-US" dirty="0">
                <a:cs typeface="Calibri"/>
              </a:rPr>
              <a:t> no real downside to including lots of </a:t>
            </a:r>
            <a:r>
              <a:rPr lang="en-US" dirty="0" err="1">
                <a:cs typeface="Calibri"/>
              </a:rPr>
              <a:t>auxillary</a:t>
            </a:r>
            <a:r>
              <a:rPr lang="en-US" dirty="0">
                <a:cs typeface="Calibri"/>
              </a:rPr>
              <a:t> variables if they turn out to be related (except possibly model convergence issues)</a:t>
            </a:r>
          </a:p>
        </p:txBody>
      </p:sp>
    </p:spTree>
    <p:extLst>
      <p:ext uri="{BB962C8B-B14F-4D97-AF65-F5344CB8AC3E}">
        <p14:creationId xmlns:p14="http://schemas.microsoft.com/office/powerpoint/2010/main" val="1799326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website&#10;&#10;Description automatically generated">
            <a:extLst>
              <a:ext uri="{FF2B5EF4-FFF2-40B4-BE49-F238E27FC236}">
                <a16:creationId xmlns:a16="http://schemas.microsoft.com/office/drawing/2014/main" id="{72AB66EB-13B5-5464-4A3A-4E8A7A9DB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9505" y="-1076"/>
            <a:ext cx="7028155" cy="2942217"/>
          </a:xfrm>
        </p:spPr>
      </p:pic>
      <p:pic>
        <p:nvPicPr>
          <p:cNvPr id="5" name="Picture 4" descr="A close up of a text&#10;&#10;Description automatically generated">
            <a:extLst>
              <a:ext uri="{FF2B5EF4-FFF2-40B4-BE49-F238E27FC236}">
                <a16:creationId xmlns:a16="http://schemas.microsoft.com/office/drawing/2014/main" id="{E7083B26-C1FC-84DF-663A-7A8A18A9F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661" y="3431895"/>
            <a:ext cx="8226640" cy="26353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185E6D-4BEB-9462-42F7-E482121494F9}"/>
              </a:ext>
            </a:extLst>
          </p:cNvPr>
          <p:cNvSpPr/>
          <p:nvPr/>
        </p:nvSpPr>
        <p:spPr>
          <a:xfrm>
            <a:off x="2152835" y="4202097"/>
            <a:ext cx="8034292" cy="17311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490335-4025-23B3-3DC0-8E9DFE05561E}"/>
              </a:ext>
            </a:extLst>
          </p:cNvPr>
          <p:cNvSpPr txBox="1"/>
          <p:nvPr/>
        </p:nvSpPr>
        <p:spPr>
          <a:xfrm>
            <a:off x="107948" y="4841996"/>
            <a:ext cx="179766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Calibri"/>
                <a:cs typeface="Calibri"/>
              </a:rPr>
              <a:t>So many free resources!!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ADCDC1-6435-5CAA-7300-7A5AB282E083}"/>
              </a:ext>
            </a:extLst>
          </p:cNvPr>
          <p:cNvSpPr txBox="1"/>
          <p:nvPr/>
        </p:nvSpPr>
        <p:spPr>
          <a:xfrm>
            <a:off x="353112" y="1469317"/>
            <a:ext cx="179766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Calibri"/>
                <a:cs typeface="Calibri"/>
              </a:rPr>
              <a:t>Developmental research specific</a:t>
            </a:r>
          </a:p>
        </p:txBody>
      </p:sp>
    </p:spTree>
    <p:extLst>
      <p:ext uri="{BB962C8B-B14F-4D97-AF65-F5344CB8AC3E}">
        <p14:creationId xmlns:p14="http://schemas.microsoft.com/office/powerpoint/2010/main" val="893715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F0BA2-E92D-4460-BC7A-875BA6F0B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Step 3: Set up data and build imputation model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2DAB9-EC13-EF14-FEEE-0A6C513B8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Create a dataset that includes variables of interest and </a:t>
            </a:r>
            <a:r>
              <a:rPr lang="en-US" dirty="0" err="1">
                <a:cs typeface="Calibri"/>
              </a:rPr>
              <a:t>axuillary</a:t>
            </a:r>
            <a:r>
              <a:rPr lang="en-US" dirty="0">
                <a:cs typeface="Calibri"/>
              </a:rPr>
              <a:t> variables</a:t>
            </a:r>
          </a:p>
          <a:p>
            <a:r>
              <a:rPr lang="en-US" dirty="0">
                <a:cs typeface="Calibri"/>
              </a:rPr>
              <a:t>For nested data, create multilevel imputation model</a:t>
            </a:r>
            <a:endParaRPr lang="en-US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cs typeface="Calibri"/>
              </a:rPr>
              <a:t>Whatever is included in the analytic model must be in the imputation model (interaction terms, random intercepts, random slopes, </a:t>
            </a:r>
            <a:r>
              <a:rPr lang="en-US" err="1">
                <a:cs typeface="Calibri"/>
              </a:rPr>
              <a:t>etc</a:t>
            </a:r>
            <a:r>
              <a:rPr lang="en-US" dirty="0">
                <a:cs typeface="Calibri"/>
              </a:rPr>
              <a:t>)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cs typeface="Calibri"/>
              </a:rPr>
              <a:t>Choose number of imputations</a:t>
            </a:r>
            <a:endParaRPr lang="en-US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cs typeface="Calibri"/>
              </a:rPr>
              <a:t>impute based on highest fraction of incomplete cases (Graham et al., 2007)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5348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A0EA4-89A1-0A86-9AE3-B1FDA68F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3700">
                <a:cs typeface="Calibri Light"/>
              </a:rPr>
              <a:t>Step 4: run multiple imputation by chained equations (MICE)</a:t>
            </a:r>
            <a:endParaRPr lang="en-US" sz="3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2DD62-CCB7-B470-009A-DFB1D5EEA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722035"/>
            <a:ext cx="5334197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cs typeface="Calibri"/>
              </a:rPr>
              <a:t>MICE </a:t>
            </a:r>
            <a:r>
              <a:rPr lang="en-US" sz="2400" dirty="0">
                <a:ea typeface="+mn-lt"/>
                <a:cs typeface="+mn-lt"/>
              </a:rPr>
              <a:t>is a particular multiple imputation technique considered gold-standard 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ea typeface="+mn-lt"/>
                <a:cs typeface="+mn-lt"/>
              </a:rPr>
              <a:t>Operates under assumption that data are missing at random (missingness can be explained by observed values)</a:t>
            </a:r>
          </a:p>
          <a:p>
            <a:r>
              <a:rPr lang="en-US" sz="2400" dirty="0">
                <a:cs typeface="Calibri"/>
              </a:rPr>
              <a:t>R package 'mice' makes this very easy to implement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ea typeface="Calibri"/>
                <a:cs typeface="Calibri"/>
              </a:rPr>
              <a:t>But what is it doing?</a:t>
            </a:r>
          </a:p>
          <a:p>
            <a:endParaRPr lang="en-US" sz="2000">
              <a:ea typeface="Calibri" panose="020F0502020204030204"/>
              <a:cs typeface="Calibri"/>
            </a:endParaRPr>
          </a:p>
        </p:txBody>
      </p:sp>
      <p:pic>
        <p:nvPicPr>
          <p:cNvPr id="17" name="Picture 16" descr="A white mouse eating cheese in the labyrinth">
            <a:extLst>
              <a:ext uri="{FF2B5EF4-FFF2-40B4-BE49-F238E27FC236}">
                <a16:creationId xmlns:a16="http://schemas.microsoft.com/office/drawing/2014/main" id="{6ECD6CDB-BE4A-1911-B733-1CA4F77B30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84" r="16" b="9338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2096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45661-5DA2-70C8-2C1F-AF7BE72CC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What is multiple imputation by chained equations?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095D6-C031-80F3-38F1-6C2A20E5D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Calibri"/>
                <a:cs typeface="Calibri"/>
              </a:rPr>
              <a:t>Using observed data &amp; the relationships between the observed data to filling in missing values multiple times, creating multiple "complete" datasets</a:t>
            </a:r>
          </a:p>
          <a:p>
            <a:r>
              <a:rPr lang="en-US" sz="2400" dirty="0">
                <a:ea typeface="+mn-lt"/>
                <a:cs typeface="+mn-lt"/>
              </a:rPr>
              <a:t>A series of regression models are run whereby each variable is modeled conditional upon other variables in the specified model</a:t>
            </a:r>
          </a:p>
          <a:p>
            <a:r>
              <a:rPr lang="en-US" sz="2400" dirty="0">
                <a:ea typeface="Calibri"/>
                <a:cs typeface="Calibri"/>
              </a:rPr>
              <a:t>Mice is very flexible and can handle lots of different data types (continuous, categorical, etc.)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Predictive mean matching: uses a linear regression model for continuous missing data, logistic regression for binary data, and multinomial logistic for categorical </a:t>
            </a: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72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65819-E5FE-D5D4-9C94-347430DA7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86" y="54407"/>
            <a:ext cx="10515600" cy="1325563"/>
          </a:xfrm>
        </p:spPr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MICE steps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B213F-0503-B569-54BE-292015947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42" y="110061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Step 1: After you have specified your imputation model, </a:t>
            </a:r>
            <a:r>
              <a:rPr lang="en-US" dirty="0">
                <a:ea typeface="+mn-lt"/>
                <a:cs typeface="+mn-lt"/>
              </a:rPr>
              <a:t>the observed values for the variable with missing data are regressed onto the other variables in the imputation model</a:t>
            </a:r>
          </a:p>
          <a:p>
            <a:r>
              <a:rPr lang="en-US" dirty="0">
                <a:ea typeface="Calibri"/>
                <a:cs typeface="Calibri"/>
              </a:rPr>
              <a:t>Step 2: missing values for variable being imputed are then replaced with predictions or imputations from the Step 1 regression model</a:t>
            </a:r>
          </a:p>
          <a:p>
            <a:r>
              <a:rPr lang="en-US">
                <a:ea typeface="Calibri"/>
                <a:cs typeface="Calibri"/>
              </a:rPr>
              <a:t>Step 3: Steps 1 and 2 are then repeated for each variable with missing data in the imputation model</a:t>
            </a:r>
          </a:p>
          <a:p>
            <a:r>
              <a:rPr lang="en-US" dirty="0">
                <a:ea typeface="Calibri"/>
                <a:cs typeface="Calibri"/>
              </a:rPr>
              <a:t>Step 4: Steps 1, 2, and 3 are then repeated for the number of iterations you specify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8B658-C784-88A6-F549-012C64355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02" y="128387"/>
            <a:ext cx="10515600" cy="437797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ea typeface="Calibri Light"/>
                <a:cs typeface="Calibri Light"/>
              </a:rPr>
              <a:t>Sample code</a:t>
            </a:r>
            <a:endParaRPr lang="en-US" sz="4000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627F97-CE48-EE4C-ACAA-ED1505FE7303}"/>
              </a:ext>
            </a:extLst>
          </p:cNvPr>
          <p:cNvSpPr txBox="1"/>
          <p:nvPr/>
        </p:nvSpPr>
        <p:spPr>
          <a:xfrm>
            <a:off x="9535885" y="6175828"/>
            <a:ext cx="24093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+mn-lt"/>
                <a:cs typeface="+mn-lt"/>
              </a:rPr>
              <a:t>https://osf.io/cjufh</a:t>
            </a:r>
            <a:endParaRPr lang="en-US" dirty="0"/>
          </a:p>
        </p:txBody>
      </p:sp>
      <p:pic>
        <p:nvPicPr>
          <p:cNvPr id="7" name="Content Placeholder 6" descr="A computer code with black text&#10;&#10;Description automatically generated">
            <a:extLst>
              <a:ext uri="{FF2B5EF4-FFF2-40B4-BE49-F238E27FC236}">
                <a16:creationId xmlns:a16="http://schemas.microsoft.com/office/drawing/2014/main" id="{20960EC1-5F31-D439-3827-1B5395D8D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837" y="628771"/>
            <a:ext cx="11636389" cy="5085391"/>
          </a:xfrm>
        </p:spPr>
      </p:pic>
    </p:spTree>
    <p:extLst>
      <p:ext uri="{BB962C8B-B14F-4D97-AF65-F5344CB8AC3E}">
        <p14:creationId xmlns:p14="http://schemas.microsoft.com/office/powerpoint/2010/main" val="3066144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A4E9B-AA2C-6642-1222-EB6AF3105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Step 5: check to make sure it worked!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8FB27-3568-C416-1042-8A2C92901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Check for proper model convergence 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Look at descriptive stats – does the imputed data make sense? </a:t>
            </a:r>
            <a:endParaRPr lang="en-US" dirty="0">
              <a:ea typeface="Calibri" panose="020F0502020204030204"/>
              <a:cs typeface="Calibri"/>
            </a:endParaRPr>
          </a:p>
          <a:p>
            <a:r>
              <a:rPr lang="en-US" dirty="0">
                <a:ea typeface="Calibri" panose="020F0502020204030204"/>
                <a:cs typeface="Calibri"/>
              </a:rPr>
              <a:t>Can visually compare imputed &amp; non-imputed data ('mice' package has some tools for this)</a:t>
            </a:r>
            <a:endParaRPr lang="en-US" sz="1000" dirty="0">
              <a:latin typeface="Menlo"/>
              <a:ea typeface="Calibri" panose="020F0502020204030204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304E97-A170-F454-E21C-562A08562079}"/>
              </a:ext>
            </a:extLst>
          </p:cNvPr>
          <p:cNvSpPr txBox="1"/>
          <p:nvPr/>
        </p:nvSpPr>
        <p:spPr>
          <a:xfrm>
            <a:off x="9535885" y="6175828"/>
            <a:ext cx="24093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+mn-lt"/>
                <a:cs typeface="+mn-lt"/>
              </a:rPr>
              <a:t>https://osf.io/cjufh</a:t>
            </a:r>
            <a:endParaRPr lang="en-US" dirty="0"/>
          </a:p>
        </p:txBody>
      </p:sp>
      <p:pic>
        <p:nvPicPr>
          <p:cNvPr id="4" name="Picture 3" descr="Black text on a white background&#10;&#10;Description automatically generated">
            <a:extLst>
              <a:ext uri="{FF2B5EF4-FFF2-40B4-BE49-F238E27FC236}">
                <a16:creationId xmlns:a16="http://schemas.microsoft.com/office/drawing/2014/main" id="{E2BF8065-091A-F190-D7A9-6B370A5E0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65" y="3902052"/>
            <a:ext cx="10084836" cy="133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7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19BB8BE-1351-4D9B-B761-F84A0B5B6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039A3-BD55-45F1-372C-85E7430F0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12" y="622902"/>
            <a:ext cx="3769167" cy="904761"/>
          </a:xfrm>
        </p:spPr>
        <p:txBody>
          <a:bodyPr anchor="b">
            <a:normAutofit/>
          </a:bodyPr>
          <a:lstStyle/>
          <a:p>
            <a:r>
              <a:rPr lang="en-US" sz="4000">
                <a:cs typeface="Calibri Light"/>
              </a:rPr>
              <a:t>Conclusions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24F94-71A6-2142-13FE-7B8CB4BEE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812" y="1859744"/>
            <a:ext cx="3756634" cy="34445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cs typeface="Calibri"/>
              </a:rPr>
              <a:t>You should probably impute your data</a:t>
            </a:r>
            <a:endParaRPr lang="en-US" dirty="0"/>
          </a:p>
          <a:p>
            <a:r>
              <a:rPr lang="en-US" sz="2400" dirty="0">
                <a:cs typeface="Calibri"/>
              </a:rPr>
              <a:t>It could help with bias, power, and reproducibility</a:t>
            </a:r>
            <a:endParaRPr lang="en-US" dirty="0"/>
          </a:p>
          <a:p>
            <a:r>
              <a:rPr lang="en-US" sz="2400" dirty="0">
                <a:cs typeface="Calibri"/>
              </a:rPr>
              <a:t>It is not going to be worse than default methods </a:t>
            </a:r>
          </a:p>
          <a:p>
            <a:r>
              <a:rPr lang="en-US" sz="2400" dirty="0">
                <a:cs typeface="Calibri"/>
              </a:rPr>
              <a:t>It is not that hard</a:t>
            </a:r>
          </a:p>
          <a:p>
            <a:pPr marL="0" indent="0">
              <a:buNone/>
            </a:pPr>
            <a:endParaRPr lang="en-US" sz="2400" dirty="0">
              <a:ea typeface="Calibri" panose="020F0502020204030204"/>
              <a:cs typeface="Calibri"/>
            </a:endParaRPr>
          </a:p>
        </p:txBody>
      </p:sp>
      <p:pic>
        <p:nvPicPr>
          <p:cNvPr id="4" name="Picture 3" descr="Shia-lane-pug-just-do-it GIFs - Get the best GIF on GIPHY">
            <a:extLst>
              <a:ext uri="{FF2B5EF4-FFF2-40B4-BE49-F238E27FC236}">
                <a16:creationId xmlns:a16="http://schemas.microsoft.com/office/drawing/2014/main" id="{69318D33-089C-F237-9887-C44F41050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081" y="1280160"/>
            <a:ext cx="5738379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45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00E05-9A71-E2C0-CFC1-4D64BE401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Other 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9CB0A-4A04-3AB5-FB1B-7EC841AC6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Calibri Light"/>
                <a:ea typeface="Calibri"/>
                <a:cs typeface="Times"/>
              </a:rPr>
              <a:t>van Buuren S, Groothuis-Oudshoorn K (2011). “mice: Multivariate Imputation by Chained Equations in R.” </a:t>
            </a:r>
            <a:r>
              <a:rPr lang="en-US" sz="2000" i="1" dirty="0">
                <a:latin typeface="Calibri Light"/>
                <a:ea typeface="Calibri"/>
                <a:cs typeface="Times"/>
              </a:rPr>
              <a:t>Journal of Statistical Software</a:t>
            </a:r>
            <a:r>
              <a:rPr lang="en-US" sz="2000" dirty="0">
                <a:latin typeface="Calibri Light"/>
                <a:ea typeface="Calibri"/>
                <a:cs typeface="Times"/>
              </a:rPr>
              <a:t>, </a:t>
            </a:r>
            <a:r>
              <a:rPr lang="en-US" sz="2000" b="1" dirty="0">
                <a:latin typeface="Calibri Light"/>
                <a:ea typeface="Calibri"/>
                <a:cs typeface="Times"/>
              </a:rPr>
              <a:t>45</a:t>
            </a:r>
            <a:r>
              <a:rPr lang="en-US" sz="2000" dirty="0">
                <a:latin typeface="Calibri Light"/>
                <a:ea typeface="Calibri"/>
                <a:cs typeface="Times"/>
              </a:rPr>
              <a:t>(3), 1-67. </a:t>
            </a:r>
            <a:r>
              <a:rPr lang="en-US" sz="2000" dirty="0">
                <a:latin typeface="Calibri Light"/>
                <a:ea typeface="Calibri"/>
                <a:cs typeface="Time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doi:10.18637/jss.v045.i03</a:t>
            </a:r>
            <a:r>
              <a:rPr lang="en-US" sz="2000" dirty="0">
                <a:latin typeface="Calibri Light"/>
                <a:ea typeface="Calibri"/>
                <a:cs typeface="Times"/>
              </a:rPr>
              <a:t>.</a:t>
            </a:r>
          </a:p>
          <a:p>
            <a:r>
              <a:rPr lang="en-US" sz="2000" dirty="0">
                <a:latin typeface="Calibri Light"/>
                <a:ea typeface="+mn-lt"/>
                <a:cs typeface="+mn-lt"/>
              </a:rPr>
              <a:t>Azur, M.J., Stuart, E.A., </a:t>
            </a:r>
            <a:r>
              <a:rPr lang="en-US" sz="2000" err="1">
                <a:latin typeface="Calibri Light"/>
                <a:ea typeface="+mn-lt"/>
                <a:cs typeface="+mn-lt"/>
              </a:rPr>
              <a:t>Frangakis</a:t>
            </a:r>
            <a:r>
              <a:rPr lang="en-US" sz="2000" dirty="0">
                <a:latin typeface="Calibri Light"/>
                <a:ea typeface="+mn-lt"/>
                <a:cs typeface="+mn-lt"/>
              </a:rPr>
              <a:t>, C. and Leaf, P.J. (2011), Multiple imputation by chained equations: what is it and how does it work?. Int. J. Methods </a:t>
            </a:r>
            <a:r>
              <a:rPr lang="en-US" sz="2000" err="1">
                <a:latin typeface="Calibri Light"/>
                <a:ea typeface="+mn-lt"/>
                <a:cs typeface="+mn-lt"/>
              </a:rPr>
              <a:t>Psychiatr</a:t>
            </a:r>
            <a:r>
              <a:rPr lang="en-US" sz="2000" dirty="0">
                <a:latin typeface="Calibri Light"/>
                <a:ea typeface="+mn-lt"/>
                <a:cs typeface="+mn-lt"/>
              </a:rPr>
              <a:t>. Res., 20: 40-49. </a:t>
            </a:r>
            <a:r>
              <a:rPr lang="en-US" sz="2000" dirty="0">
                <a:latin typeface="Calibri Light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https://doi.org/10.1002/mpr.329</a:t>
            </a:r>
            <a:endParaRPr lang="en-US" sz="2000" dirty="0">
              <a:latin typeface="Calibri Light"/>
              <a:ea typeface="+mn-lt"/>
              <a:cs typeface="+mn-lt"/>
            </a:endParaRPr>
          </a:p>
          <a:p>
            <a:r>
              <a:rPr lang="en-US" sz="2000" dirty="0">
                <a:latin typeface="Calibri Light"/>
                <a:ea typeface="Calibri Light"/>
                <a:cs typeface="Calibri Light"/>
              </a:rPr>
              <a:t>Graham JW. Missing data analysis: making it work in the real world. Annu Rev Psychol. 2009;60:549-76. </a:t>
            </a:r>
            <a:r>
              <a:rPr lang="en-US" sz="2000" dirty="0" err="1">
                <a:latin typeface="Calibri Light"/>
                <a:ea typeface="Calibri Light"/>
                <a:cs typeface="Calibri Light"/>
              </a:rPr>
              <a:t>doi</a:t>
            </a:r>
            <a:r>
              <a:rPr lang="en-US" sz="2000" dirty="0">
                <a:latin typeface="Calibri Light"/>
                <a:ea typeface="Calibri Light"/>
                <a:cs typeface="Calibri Light"/>
              </a:rPr>
              <a:t>: 10.1146/annurev.psych.58.110405.085530. PMID: 18652544.</a:t>
            </a:r>
          </a:p>
          <a:p>
            <a:r>
              <a:rPr lang="en-US" sz="2000" dirty="0">
                <a:latin typeface="Calibri Light"/>
                <a:ea typeface="Calibri Light"/>
                <a:cs typeface="Calibri Light"/>
              </a:rPr>
              <a:t>'Best Practices for Addressing Missing Data through Multiple Imputation.' </a:t>
            </a:r>
            <a:r>
              <a:rPr lang="en-US" sz="2000" dirty="0">
                <a:latin typeface="Calibri Light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https://osf.io/j3f8m/</a:t>
            </a:r>
            <a:endParaRPr lang="en-US" sz="2000" dirty="0">
              <a:latin typeface="Calibri Light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Calibri Light"/>
                <a:ea typeface="+mn-lt"/>
                <a:cs typeface="+mn-lt"/>
              </a:rPr>
              <a:t>'Missing Data and Multiple Imputation Decision Tree.' </a:t>
            </a:r>
            <a:r>
              <a:rPr lang="en-US" sz="2000" dirty="0">
                <a:latin typeface="Calibri Light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https://osf.io/preprints/psyarxiv/mdw5r</a:t>
            </a:r>
            <a:endParaRPr lang="en-US" sz="2000">
              <a:latin typeface="Calibri Light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311697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2FF8F-6B43-C8B3-8AAD-394E9E51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ea typeface="Calibri Light"/>
                <a:cs typeface="Calibri Light"/>
              </a:rPr>
              <a:t>Disclaimers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67FA567-8412-D09B-E1B5-FF214EEDBB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163736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54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98634-5460-77B5-536F-D4A7E9699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Take home/overview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50735-A2A8-42F9-3418-B60B6A48C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 common challenge in developmental research is missing data due to incomplete tasks, attrition, etc.</a:t>
            </a:r>
          </a:p>
          <a:p>
            <a:r>
              <a:rPr lang="en-US" dirty="0">
                <a:cs typeface="Calibri"/>
              </a:rPr>
              <a:t>Handling missingness through typical deletion/default methods can lead to biased results</a:t>
            </a:r>
          </a:p>
          <a:p>
            <a:r>
              <a:rPr lang="en-US" dirty="0">
                <a:cs typeface="Calibri"/>
              </a:rPr>
              <a:t>Multiple imputation is easy to implement and can help address bias due to missingness 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63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CA337-9B2A-1DB2-0E37-C99D27021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52C73-5280-1595-3884-C0DEBCE29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How missing data are commonly handled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40F95-4E1E-86C2-35DD-6A48A571F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By default, many people handle missingness by doing listwise deletion or many packages in R (such as lme4) handle missingness with pairwise deletion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However</a:t>
            </a:r>
            <a:r>
              <a:rPr lang="en-US">
                <a:ea typeface="+mn-lt"/>
                <a:cs typeface="+mn-lt"/>
              </a:rPr>
              <a:t>, handling missing data in these ways may only be acceptable when 1) you are missing less than 5% of your data or 2) data is missing completely at random (Graham, 2009)</a:t>
            </a: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4766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7C938-465D-9B8E-8345-2E3C80E14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Multiple imputation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895FF-A074-2F59-3A52-3157E2465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Can reduce the impact of data loss and attrition by using the information that is available to approximate what results would look like if data were complete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cs typeface="Calibri"/>
              </a:rPr>
              <a:t>Reduce bias and sample size concerns!</a:t>
            </a:r>
            <a:endParaRPr lang="en-US" dirty="0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More reproducibility!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But before we talk about how to implement it and what its doing, let's talk about some common misconceptions</a:t>
            </a:r>
          </a:p>
        </p:txBody>
      </p:sp>
    </p:spTree>
    <p:extLst>
      <p:ext uri="{BB962C8B-B14F-4D97-AF65-F5344CB8AC3E}">
        <p14:creationId xmlns:p14="http://schemas.microsoft.com/office/powerpoint/2010/main" val="3395787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EE811-88CD-B4E3-B9B1-8226783A6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But Maria, isn't imputation just making up data?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F6EEA-6A4A-85A2-A423-5A1B79594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711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Not really. </a:t>
            </a:r>
            <a:r>
              <a:rPr lang="en-US" dirty="0">
                <a:ea typeface="+mn-lt"/>
                <a:cs typeface="+mn-lt"/>
              </a:rPr>
              <a:t>The logic of imputation is really similar to the logic of regression: given a set of predictors, estimate what the missing values are likely to be. </a:t>
            </a:r>
            <a:endParaRPr lang="en-US" dirty="0"/>
          </a:p>
          <a:p>
            <a:r>
              <a:rPr lang="en-US" dirty="0">
                <a:cs typeface="Calibri"/>
              </a:rPr>
              <a:t>MI algorithms use your available data to optimize the missing data predictions</a:t>
            </a:r>
          </a:p>
          <a:p>
            <a:r>
              <a:rPr lang="en-US" dirty="0">
                <a:cs typeface="Calibri"/>
              </a:rPr>
              <a:t>Doing </a:t>
            </a:r>
            <a:r>
              <a:rPr lang="en-US" i="1" dirty="0">
                <a:cs typeface="Calibri"/>
              </a:rPr>
              <a:t>multiple</a:t>
            </a:r>
            <a:r>
              <a:rPr lang="en-US" dirty="0">
                <a:cs typeface="Calibri"/>
              </a:rPr>
              <a:t> imputations so you arrive at robust estimates and account for statistical uncertainty</a:t>
            </a:r>
            <a:endParaRPr lang="en-US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cs typeface="Calibri"/>
              </a:rPr>
              <a:t>Point estimates are pooled to provide one overall estimate</a:t>
            </a:r>
          </a:p>
        </p:txBody>
      </p:sp>
      <p:pic>
        <p:nvPicPr>
          <p:cNvPr id="5" name="Picture 4" descr="A diagram of a diagram of data analysis&#10;&#10;Description automatically generated">
            <a:extLst>
              <a:ext uri="{FF2B5EF4-FFF2-40B4-BE49-F238E27FC236}">
                <a16:creationId xmlns:a16="http://schemas.microsoft.com/office/drawing/2014/main" id="{13585B43-6854-FF1F-876A-59C8DC348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837" y="5236809"/>
            <a:ext cx="3682449" cy="155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77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28F2C-8113-0B82-A22D-4EA29AD7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But shouldn't we only impute if data is missing at random?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29480-D02A-92F7-E2AC-A96DEB99D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You </a:t>
            </a:r>
            <a:r>
              <a:rPr lang="en-US" i="1" dirty="0">
                <a:cs typeface="Calibri"/>
              </a:rPr>
              <a:t>should</a:t>
            </a:r>
            <a:r>
              <a:rPr lang="en-US" dirty="0">
                <a:cs typeface="Calibri"/>
              </a:rPr>
              <a:t> try to understand why your data is missing (or why you think it is missing) as this has different implications for generalizability and </a:t>
            </a:r>
            <a:r>
              <a:rPr lang="en-US" dirty="0" err="1">
                <a:cs typeface="Calibri"/>
              </a:rPr>
              <a:t>ignorableness</a:t>
            </a:r>
            <a:endParaRPr lang="en-US" dirty="0">
              <a:cs typeface="Calibri"/>
            </a:endParaRPr>
          </a:p>
          <a:p>
            <a:r>
              <a:rPr lang="en-US" b="1" u="sng" dirty="0">
                <a:cs typeface="Calibri"/>
              </a:rPr>
              <a:t>Missing completely at random (MCAR)</a:t>
            </a:r>
            <a:r>
              <a:rPr lang="en-US" dirty="0">
                <a:cs typeface="Calibri"/>
              </a:rPr>
              <a:t>: data are missing as a result of a truly random process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cs typeface="Calibri"/>
              </a:rPr>
              <a:t>Examples: random missingness by design such as different participants receiving random subsets of scales to minimize overall participant burden; a truly random technical issue arises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cs typeface="Calibri"/>
              </a:rPr>
              <a:t>This missingness is safe to 'ignore' because estimates are still unbiased</a:t>
            </a:r>
            <a:endParaRPr lang="en-US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cs typeface="Calibri"/>
              </a:rPr>
              <a:t>Proving that your data is MCAR is almost impossible unless it was planned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929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1777</Words>
  <Application>Microsoft Macintosh PowerPoint</Application>
  <PresentationFormat>Widescreen</PresentationFormat>
  <Paragraphs>133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Menlo</vt:lpstr>
      <vt:lpstr>PT Serif</vt:lpstr>
      <vt:lpstr>Times New Roman</vt:lpstr>
      <vt:lpstr>office theme</vt:lpstr>
      <vt:lpstr>PowerPoint Presentation</vt:lpstr>
      <vt:lpstr>PowerPoint Presentation</vt:lpstr>
      <vt:lpstr>Other references</vt:lpstr>
      <vt:lpstr>Disclaimers</vt:lpstr>
      <vt:lpstr>Take home/overview</vt:lpstr>
      <vt:lpstr>How missing data are commonly handled</vt:lpstr>
      <vt:lpstr>Multiple imputation</vt:lpstr>
      <vt:lpstr>But Maria, isn't imputation just making up data? </vt:lpstr>
      <vt:lpstr>But shouldn't we only impute if data is missing at random? </vt:lpstr>
      <vt:lpstr>But shouldn't we only impute if data is missing at random? </vt:lpstr>
      <vt:lpstr>But shouldn't we only impute if data is missing at random? </vt:lpstr>
      <vt:lpstr>PowerPoint Presentation</vt:lpstr>
      <vt:lpstr>Can I still impute if I have a small sample or I am missing lots of data? </vt:lpstr>
      <vt:lpstr>But surely there is some data we should never impute right?</vt:lpstr>
      <vt:lpstr>Ok but I haven't seen a lot of papers in our field doing this</vt:lpstr>
      <vt:lpstr>This seems complicated and like a lot of extra work</vt:lpstr>
      <vt:lpstr>An overview of the steps </vt:lpstr>
      <vt:lpstr>Step 1: explore data missingness</vt:lpstr>
      <vt:lpstr>Step 2: test auxiliary variables</vt:lpstr>
      <vt:lpstr>Step 3: Set up data and build imputation model</vt:lpstr>
      <vt:lpstr>Step 4: run multiple imputation by chained equations (MICE)</vt:lpstr>
      <vt:lpstr>What is multiple imputation by chained equations?</vt:lpstr>
      <vt:lpstr>MICE steps</vt:lpstr>
      <vt:lpstr>Sample code</vt:lpstr>
      <vt:lpstr>Step 5: check to make sure it worked!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Maria Perica</cp:lastModifiedBy>
  <cp:revision>952</cp:revision>
  <dcterms:created xsi:type="dcterms:W3CDTF">2024-01-11T17:30:43Z</dcterms:created>
  <dcterms:modified xsi:type="dcterms:W3CDTF">2024-01-19T14:51:52Z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e4b1be8-281e-475d-98b0-21c3457e5a46_Enabled">
    <vt:lpwstr>true</vt:lpwstr>
  </property>
  <property fmtid="{D5CDD505-2E9C-101B-9397-08002B2CF9AE}" pid="3" name="MSIP_Label_5e4b1be8-281e-475d-98b0-21c3457e5a46_SetDate">
    <vt:lpwstr>2024-01-19T14:51:38Z</vt:lpwstr>
  </property>
  <property fmtid="{D5CDD505-2E9C-101B-9397-08002B2CF9AE}" pid="4" name="MSIP_Label_5e4b1be8-281e-475d-98b0-21c3457e5a46_Method">
    <vt:lpwstr>Standard</vt:lpwstr>
  </property>
  <property fmtid="{D5CDD505-2E9C-101B-9397-08002B2CF9AE}" pid="5" name="MSIP_Label_5e4b1be8-281e-475d-98b0-21c3457e5a46_Name">
    <vt:lpwstr>Public</vt:lpwstr>
  </property>
  <property fmtid="{D5CDD505-2E9C-101B-9397-08002B2CF9AE}" pid="6" name="MSIP_Label_5e4b1be8-281e-475d-98b0-21c3457e5a46_SiteId">
    <vt:lpwstr>8b3dd73e-4e72-4679-b191-56da1588712b</vt:lpwstr>
  </property>
  <property fmtid="{D5CDD505-2E9C-101B-9397-08002B2CF9AE}" pid="7" name="MSIP_Label_5e4b1be8-281e-475d-98b0-21c3457e5a46_ActionId">
    <vt:lpwstr>fa0534cd-ab7c-4d8c-9780-bc571a93c72e</vt:lpwstr>
  </property>
  <property fmtid="{D5CDD505-2E9C-101B-9397-08002B2CF9AE}" pid="8" name="MSIP_Label_5e4b1be8-281e-475d-98b0-21c3457e5a46_ContentBits">
    <vt:lpwstr>0</vt:lpwstr>
  </property>
</Properties>
</file>